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440" r:id="rId3"/>
    <p:sldId id="403" r:id="rId4"/>
    <p:sldId id="434" r:id="rId5"/>
    <p:sldId id="442" r:id="rId6"/>
    <p:sldId id="435" r:id="rId7"/>
    <p:sldId id="436" r:id="rId8"/>
    <p:sldId id="405" r:id="rId9"/>
    <p:sldId id="441" r:id="rId10"/>
    <p:sldId id="439" r:id="rId11"/>
    <p:sldId id="433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214"/>
    <a:srgbClr val="698DAB"/>
    <a:srgbClr val="BCA3FB"/>
    <a:srgbClr val="5C1FF5"/>
    <a:srgbClr val="74B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58" autoAdjust="0"/>
  </p:normalViewPr>
  <p:slideViewPr>
    <p:cSldViewPr>
      <p:cViewPr varScale="1">
        <p:scale>
          <a:sx n="74" d="100"/>
          <a:sy n="74" d="100"/>
        </p:scale>
        <p:origin x="84" y="22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92605-D219-4BA9-8C60-7F243117192C}" type="datetimeFigureOut">
              <a:rPr lang="pt-BR" smtClean="0"/>
              <a:t>23/09/2019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26D52-2882-4053-BD99-2593C3A3FD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0373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pt-BR" smtClean="0"/>
          </a:p>
        </p:txBody>
      </p:sp>
    </p:spTree>
    <p:extLst>
      <p:ext uri="{BB962C8B-B14F-4D97-AF65-F5344CB8AC3E}">
        <p14:creationId xmlns:p14="http://schemas.microsoft.com/office/powerpoint/2010/main" val="2100635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024675-5FBE-4BFB-B757-2C5F064DC0EB}" type="datetimeFigureOut">
              <a:rPr lang="pt-BR" smtClean="0"/>
              <a:t>23/09/2019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7853AE-83B1-4904-8346-27C70CE118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0852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4675-5FBE-4BFB-B757-2C5F064DC0EB}" type="datetimeFigureOut">
              <a:rPr lang="pt-BR" smtClean="0"/>
              <a:t>23/09/2019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53AE-83B1-4904-8346-27C70CE118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7480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309320"/>
            <a:ext cx="8737175" cy="42411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87624" y="1880828"/>
            <a:ext cx="7272808" cy="3096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1115616" y="1700808"/>
            <a:ext cx="7056784" cy="3276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7" y="1052736"/>
            <a:ext cx="8414733" cy="442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46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2" descr="Y:\Publicidade\2019\Logo Governo Federal\FNDE-MEC-GO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877272"/>
            <a:ext cx="3810000" cy="81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03548" y="476672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PROGRAMA NACIONAL DO LIVRO E DO MATERIAL DIDÁTICO</a:t>
            </a:r>
            <a:endParaRPr lang="pt-BR" sz="3600" b="1" dirty="0">
              <a:latin typeface="Book Antiqua" panose="02040602050305030304" pitchFamily="18" charset="0"/>
              <a:cs typeface="Aharoni" panose="02010803020104030203" pitchFamily="2" charset="-79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27584" y="2420888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3600" b="1" dirty="0" smtClean="0">
              <a:latin typeface="Book Antiqua" panose="02040602050305030304" pitchFamily="18" charset="0"/>
            </a:endParaRPr>
          </a:p>
          <a:p>
            <a:pPr algn="ctr"/>
            <a:r>
              <a:rPr lang="pt-BR" sz="3600" b="1" dirty="0" smtClean="0">
                <a:latin typeface="Book Antiqua" panose="02040602050305030304" pitchFamily="18" charset="0"/>
              </a:rPr>
              <a:t>DESFAZIMENTO</a:t>
            </a:r>
            <a:endParaRPr lang="pt-BR" sz="3600" b="1" dirty="0">
              <a:latin typeface="Book Antiqua" panose="020406020503050303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339752" y="4725144"/>
            <a:ext cx="6228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b="1" dirty="0" smtClean="0">
                <a:latin typeface="Book Antiqua" panose="02040602050305030304" pitchFamily="18" charset="0"/>
              </a:rPr>
              <a:t>LÊDA DAL</a:t>
            </a:r>
            <a:endParaRPr lang="pt-BR" sz="36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63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836712"/>
            <a:ext cx="623970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BOAS PRÁTICAS</a:t>
            </a:r>
          </a:p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755576" y="2276872"/>
            <a:ext cx="720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400" dirty="0" smtClean="0"/>
              <a:t> DOAÇÃO</a:t>
            </a:r>
          </a:p>
          <a:p>
            <a:endParaRPr lang="pt-BR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400" dirty="0" smtClean="0"/>
              <a:t> RECICLAGEM</a:t>
            </a:r>
          </a:p>
          <a:p>
            <a:endParaRPr lang="pt-BR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400" dirty="0" smtClean="0"/>
              <a:t> PESQUISA</a:t>
            </a:r>
          </a:p>
          <a:p>
            <a:endParaRPr lang="pt-BR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400" dirty="0" smtClean="0"/>
              <a:t> ARTE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0084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>
          <a:xfrm>
            <a:off x="0" y="2565400"/>
            <a:ext cx="4637088" cy="433388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</a:rPr>
              <a:t>PORTAL DO FNDE</a:t>
            </a:r>
            <a:r>
              <a:rPr lang="pt-B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: </a:t>
            </a:r>
            <a:r>
              <a:rPr lang="pt-BR" sz="2000" b="1" dirty="0" smtClean="0">
                <a:solidFill>
                  <a:schemeClr val="tx1"/>
                </a:solidFill>
                <a:latin typeface="Arial" pitchFamily="34" charset="0"/>
              </a:rPr>
              <a:t>www.fnde.gov.br</a:t>
            </a:r>
            <a:endParaRPr lang="en-GB" sz="2000" b="1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1987" name="Rectangle 3"/>
          <p:cNvSpPr>
            <a:spLocks noGrp="1"/>
          </p:cNvSpPr>
          <p:nvPr>
            <p:ph idx="4294967295"/>
          </p:nvPr>
        </p:nvSpPr>
        <p:spPr>
          <a:xfrm>
            <a:off x="3167063" y="5084763"/>
            <a:ext cx="5976937" cy="7207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82550" indent="0" eaLnBrk="1" hangingPunct="1">
              <a:buFontTx/>
              <a:buNone/>
              <a:defRPr/>
            </a:pPr>
            <a:r>
              <a:rPr lang="pt-BR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Serviço de Atendimento ao Cidadão (SAC) </a:t>
            </a:r>
            <a:r>
              <a:rPr lang="pt-BR" sz="1800" b="1" dirty="0" smtClean="0">
                <a:latin typeface="Arial" pitchFamily="34" charset="0"/>
              </a:rPr>
              <a:t>0800 616161</a:t>
            </a:r>
            <a:r>
              <a:rPr lang="pt-BR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, teclando “2” e depois “5” para acessar o FNDE</a:t>
            </a:r>
            <a:endParaRPr lang="en-GB" sz="18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54277" name="Rectangle 2"/>
          <p:cNvSpPr>
            <a:spLocks/>
          </p:cNvSpPr>
          <p:nvPr/>
        </p:nvSpPr>
        <p:spPr bwMode="auto">
          <a:xfrm>
            <a:off x="539750" y="260350"/>
            <a:ext cx="27368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3600" b="1">
                <a:solidFill>
                  <a:srgbClr val="7A7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Obrigada</a:t>
            </a:r>
          </a:p>
        </p:txBody>
      </p:sp>
      <p:pic>
        <p:nvPicPr>
          <p:cNvPr id="22533" name="Picture 14" descr="MC900415806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300538"/>
            <a:ext cx="2103437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27" descr="MC90029435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00788" y="1773238"/>
            <a:ext cx="2195512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691680" y="3140968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 smtClean="0"/>
              <a:t>Email</a:t>
            </a:r>
            <a:r>
              <a:rPr lang="pt-BR" sz="2000" b="1" dirty="0" smtClean="0"/>
              <a:t>: livrodidatico@fnde.gov.br</a:t>
            </a:r>
            <a:endParaRPr lang="pt-BR" sz="2000" b="1" dirty="0"/>
          </a:p>
        </p:txBody>
      </p:sp>
      <p:pic>
        <p:nvPicPr>
          <p:cNvPr id="14" name="Picture 2" descr="Y:\Publicidade\2019\Logo Governo Federal\FNDE-MEC-GOV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877272"/>
            <a:ext cx="3810000" cy="81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090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800199"/>
          </a:xfrm>
        </p:spPr>
        <p:txBody>
          <a:bodyPr/>
          <a:lstStyle/>
          <a:p>
            <a:r>
              <a:rPr lang="pt-BR" dirty="0" smtClean="0"/>
              <a:t>DESFAZIMENTO - DESCARTE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1988840"/>
            <a:ext cx="8350696" cy="3744416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DESFAZIMENTO - </a:t>
            </a:r>
            <a:r>
              <a:rPr lang="pt-BR" dirty="0">
                <a:solidFill>
                  <a:schemeClr val="tx1"/>
                </a:solidFill>
              </a:rPr>
              <a:t>destruição, desmantelamento.</a:t>
            </a:r>
          </a:p>
          <a:p>
            <a:r>
              <a:rPr lang="pt-BR" dirty="0">
                <a:solidFill>
                  <a:schemeClr val="tx1"/>
                </a:solidFill>
              </a:rPr>
              <a:t>anulação, extinção.</a:t>
            </a:r>
          </a:p>
          <a:p>
            <a:endParaRPr lang="pt-BR" dirty="0" smtClean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DESCARTE – recusa, desvencilhar, rejeitar, livrar, excluir.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76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1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187624" y="548680"/>
            <a:ext cx="7344816" cy="5501523"/>
          </a:xfrm>
          <a:prstGeom prst="rect">
            <a:avLst/>
          </a:prstGeom>
        </p:spPr>
      </p:pic>
      <p:pic>
        <p:nvPicPr>
          <p:cNvPr id="7" name="Picture 2" descr="Y:\Publicidade\2019\Logo Governo Federal\FNDE-MEC-GO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877272"/>
            <a:ext cx="3810000" cy="81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70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404664"/>
            <a:ext cx="3312368" cy="504056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60648"/>
            <a:ext cx="2466975" cy="184785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3717032"/>
            <a:ext cx="4968552" cy="259228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88639"/>
            <a:ext cx="4464496" cy="334406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6516216" y="5877272"/>
            <a:ext cx="1500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Fonte: Google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8482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720080"/>
          </a:xfrm>
        </p:spPr>
        <p:txBody>
          <a:bodyPr/>
          <a:lstStyle/>
          <a:p>
            <a:r>
              <a:rPr lang="pt-BR" dirty="0" smtClean="0"/>
              <a:t>Desfazimento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1124744"/>
            <a:ext cx="7918648" cy="5400600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Apos o </a:t>
            </a:r>
            <a:r>
              <a:rPr lang="pt-BR" dirty="0">
                <a:solidFill>
                  <a:schemeClr val="tx1"/>
                </a:solidFill>
              </a:rPr>
              <a:t>encerramento do </a:t>
            </a:r>
            <a:r>
              <a:rPr lang="pt-BR" dirty="0" smtClean="0">
                <a:solidFill>
                  <a:schemeClr val="tx1"/>
                </a:solidFill>
              </a:rPr>
              <a:t>ciclo </a:t>
            </a:r>
            <a:r>
              <a:rPr lang="pt-BR" dirty="0">
                <a:solidFill>
                  <a:schemeClr val="tx1"/>
                </a:solidFill>
              </a:rPr>
              <a:t>de atendimento, o livro </a:t>
            </a:r>
            <a:r>
              <a:rPr lang="pt-BR" dirty="0" smtClean="0">
                <a:solidFill>
                  <a:schemeClr val="tx1"/>
                </a:solidFill>
              </a:rPr>
              <a:t>pode ser </a:t>
            </a:r>
            <a:r>
              <a:rPr lang="pt-BR" dirty="0">
                <a:solidFill>
                  <a:schemeClr val="tx1"/>
                </a:solidFill>
              </a:rPr>
              <a:t>descartado, observando sempre a legislação vigente. Pensando no futuro da sua comunidade escolar, qual seria o melhor destino para o livro? E se, em vez de apenas se desfazer, fosse possível também reaproveitar</a:t>
            </a:r>
            <a:r>
              <a:rPr lang="pt-BR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94856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504" y="0"/>
            <a:ext cx="9036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Pensando na sustentabilidade ambiental e social</a:t>
            </a:r>
          </a:p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395536" y="1196753"/>
            <a:ext cx="848377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400" dirty="0"/>
              <a:t>Com o apoio da secretaria de educação, a escola tem a responsabilidade de decidir o destino desse material.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400" dirty="0" smtClean="0"/>
              <a:t>ações </a:t>
            </a:r>
            <a:r>
              <a:rPr lang="pt-BR" sz="2400" dirty="0"/>
              <a:t>de reciclagem para reaproveitamento dos livros ou descarte do </a:t>
            </a:r>
            <a:r>
              <a:rPr lang="pt-BR" sz="2400" dirty="0" smtClean="0"/>
              <a:t>material </a:t>
            </a:r>
            <a:r>
              <a:rPr lang="pt-BR" sz="2400" dirty="0"/>
              <a:t>impossível de ser </a:t>
            </a:r>
            <a:r>
              <a:rPr lang="pt-BR" sz="2400" dirty="0" smtClean="0"/>
              <a:t>reutilizado.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400" dirty="0"/>
              <a:t>conhecer a legislação do PNLD e as definições locais da sua rede de ensino sobre o </a:t>
            </a:r>
            <a:r>
              <a:rPr lang="pt-BR" sz="2400" dirty="0" smtClean="0"/>
              <a:t>descarte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400" dirty="0"/>
              <a:t>A doação de livros à comunidade possibilita que outras pessoas possam aprender com o apoio dos livros didáticos</a:t>
            </a:r>
            <a:r>
              <a:rPr lang="pt-BR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400" dirty="0"/>
              <a:t>no caso dos livros que estejam totalmente inutilizáveis sugerimos que seja desenvolvida uma política sustentável e que seja adotada uma alternativa para o desfazimento desse material. </a:t>
            </a:r>
          </a:p>
          <a:p>
            <a:endParaRPr lang="pt-BR" sz="2400" dirty="0" smtClean="0"/>
          </a:p>
          <a:p>
            <a:endParaRPr lang="pt-BR" dirty="0"/>
          </a:p>
          <a:p>
            <a:r>
              <a:rPr lang="pt-BR" dirty="0" smtClean="0"/>
              <a:t>Fonte: Informe 05/</a:t>
            </a:r>
            <a:r>
              <a:rPr lang="pt-BR" dirty="0" err="1" smtClean="0"/>
              <a:t>Fev</a:t>
            </a:r>
            <a:r>
              <a:rPr lang="pt-BR" dirty="0" smtClean="0"/>
              <a:t>/2018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755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416424"/>
              </p:ext>
            </p:extLst>
          </p:nvPr>
        </p:nvGraphicFramePr>
        <p:xfrm>
          <a:off x="1979712" y="404664"/>
          <a:ext cx="4968552" cy="5886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Planilha" r:id="rId3" imgW="2600336" imgH="5724558" progId="Excel.Sheet.12">
                  <p:embed/>
                </p:oleObj>
              </mc:Choice>
              <mc:Fallback>
                <p:oleObj name="Planilha" r:id="rId3" imgW="2600336" imgH="572455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9712" y="404664"/>
                        <a:ext cx="4968552" cy="58865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848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>
          <a:xfrm>
            <a:off x="179512" y="116633"/>
            <a:ext cx="8640960" cy="864095"/>
          </a:xfrm>
        </p:spPr>
        <p:txBody>
          <a:bodyPr anchor="ctr">
            <a:noAutofit/>
          </a:bodyPr>
          <a:lstStyle/>
          <a:p>
            <a:pPr algn="l"/>
            <a:r>
              <a:rPr lang="pt-BR" sz="3000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Secretarias com legislação própria</a:t>
            </a:r>
          </a:p>
        </p:txBody>
      </p:sp>
      <p:pic>
        <p:nvPicPr>
          <p:cNvPr id="2" name="Espaço Reservado para Conteúdo 1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306110" y="1341438"/>
            <a:ext cx="6458754" cy="4319587"/>
          </a:xfrm>
          <a:prstGeom prst="rect">
            <a:avLst/>
          </a:prstGeom>
        </p:spPr>
      </p:pic>
      <p:pic>
        <p:nvPicPr>
          <p:cNvPr id="8" name="Picture 2" descr="Y:\Publicidade\2019\Logo Governo Federal\FNDE-MEC-GO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877272"/>
            <a:ext cx="3810000" cy="81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61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836712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TIPOS DE LEGISLAÇÃO</a:t>
            </a:r>
            <a:endParaRPr lang="pt-BR" sz="40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899592" y="1988840"/>
            <a:ext cx="705678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400" dirty="0" smtClean="0"/>
              <a:t>Portaria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pt-BR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400" dirty="0" smtClean="0"/>
              <a:t>Resolução</a:t>
            </a:r>
          </a:p>
          <a:p>
            <a:endParaRPr lang="pt-BR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400" dirty="0" smtClean="0"/>
              <a:t>Ordem de Serviço</a:t>
            </a:r>
          </a:p>
          <a:p>
            <a:endParaRPr lang="pt-BR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400" dirty="0" smtClean="0"/>
              <a:t>Instrução Normativa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496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F2C.tmp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pptF2C.tmp</Template>
  <TotalTime>7385</TotalTime>
  <Words>258</Words>
  <Application>Microsoft Office PowerPoint</Application>
  <PresentationFormat>Apresentação na tela (4:3)</PresentationFormat>
  <Paragraphs>42</Paragraphs>
  <Slides>11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8" baseType="lpstr">
      <vt:lpstr>Aharoni</vt:lpstr>
      <vt:lpstr>Arial</vt:lpstr>
      <vt:lpstr>Book Antiqua</vt:lpstr>
      <vt:lpstr>Calibri</vt:lpstr>
      <vt:lpstr>Wingdings</vt:lpstr>
      <vt:lpstr>pptF2C.tmp</vt:lpstr>
      <vt:lpstr>Planilha</vt:lpstr>
      <vt:lpstr>Apresentação do PowerPoint</vt:lpstr>
      <vt:lpstr>DESFAZIMENTO - DESCARTE</vt:lpstr>
      <vt:lpstr>Apresentação do PowerPoint</vt:lpstr>
      <vt:lpstr>Apresentação do PowerPoint</vt:lpstr>
      <vt:lpstr>Desfazimento</vt:lpstr>
      <vt:lpstr>Apresentação do PowerPoint</vt:lpstr>
      <vt:lpstr>Apresentação do PowerPoint</vt:lpstr>
      <vt:lpstr>Secretarias com legislação própria</vt:lpstr>
      <vt:lpstr>Apresentação do PowerPoint</vt:lpstr>
      <vt:lpstr>Apresentação do PowerPoint</vt:lpstr>
      <vt:lpstr>PORTAL DO FNDE: www.fnde.gov.br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GUILHERME PRADO CUTRIM</dc:creator>
  <cp:lastModifiedBy>JANINE DE ALMEIDA MENEZES</cp:lastModifiedBy>
  <cp:revision>131</cp:revision>
  <dcterms:created xsi:type="dcterms:W3CDTF">2019-01-03T19:38:12Z</dcterms:created>
  <dcterms:modified xsi:type="dcterms:W3CDTF">2019-09-23T16:59:48Z</dcterms:modified>
</cp:coreProperties>
</file>